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ukta Light" panose="020B0604020202020204" charset="0"/>
      <p:regular r:id="rId13"/>
    </p:embeddedFont>
    <p:embeddedFont>
      <p:font typeface="Prompt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2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059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-4-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5.svg"/><Relationship Id="rId5" Type="http://schemas.openxmlformats.org/officeDocument/2006/relationships/image" Target="../media/image-4-3.sv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-6-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11" Type="http://schemas.openxmlformats.org/officeDocument/2006/relationships/image" Target="../media/image21.png"/><Relationship Id="rId5" Type="http://schemas.openxmlformats.org/officeDocument/2006/relationships/image" Target="../media/image-6-3.sv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4290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Lucifer: Character Analysis &amp; The Devil’s Charm</a:t>
            </a:r>
            <a:endParaRPr lang="en-US" sz="4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227" y="1377672"/>
            <a:ext cx="9121616" cy="53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Conclusion: The Devilishly Delightful Lucifer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72227" y="2295287"/>
            <a:ext cx="13285946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Morningstar is a unique TV character who always entertains and keeps viewers interested with his many different sides.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47" y="2943344"/>
            <a:ext cx="4321135" cy="230505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573" y="2943344"/>
            <a:ext cx="4321135" cy="230505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299" y="2943344"/>
            <a:ext cx="4321135" cy="23050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0358" y="5805368"/>
            <a:ext cx="1299781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 mixes cleverness, charm, and real emotions, making him a hero people really like.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960358" y="6328648"/>
            <a:ext cx="1299781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 the end, Lucifer Morningstar is the Devil everyone can’t help but love.</a:t>
            </a:r>
            <a:endParaRPr lang="en-US" sz="1500" dirty="0"/>
          </a:p>
        </p:txBody>
      </p:sp>
      <p:sp>
        <p:nvSpPr>
          <p:cNvPr id="9" name="Shape 4"/>
          <p:cNvSpPr/>
          <p:nvPr/>
        </p:nvSpPr>
        <p:spPr>
          <a:xfrm>
            <a:off x="672227" y="5589270"/>
            <a:ext cx="22860" cy="1262658"/>
          </a:xfrm>
          <a:prstGeom prst="rect">
            <a:avLst/>
          </a:prstGeom>
          <a:solidFill>
            <a:srgbClr val="A95B95"/>
          </a:solidFill>
          <a:ln/>
        </p:spPr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607" y="7525195"/>
            <a:ext cx="2276793" cy="576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992267"/>
            <a:ext cx="5785485" cy="584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Meet Lucifer Morningstar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36163" y="1892022"/>
            <a:ext cx="3730704" cy="2567464"/>
          </a:xfrm>
          <a:prstGeom prst="roundRect">
            <a:avLst>
              <a:gd name="adj" fmla="val 42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3303" y="1892022"/>
            <a:ext cx="91440" cy="2567464"/>
          </a:xfrm>
          <a:prstGeom prst="roundRect">
            <a:avLst>
              <a:gd name="adj" fmla="val 96624"/>
            </a:avLst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1037868" y="2125147"/>
            <a:ext cx="2337316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Fallen Angel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37868" y="2543413"/>
            <a:ext cx="3195876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Lucifer Morningstar, who used to rule Hell, leaves his throne and moves to Los Angeles, wanting to live a life without God’s rules</a:t>
            </a:r>
            <a:endParaRPr lang="en-US" sz="165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4677132" y="1892022"/>
            <a:ext cx="3730704" cy="2567464"/>
          </a:xfrm>
          <a:prstGeom prst="roundRect">
            <a:avLst>
              <a:gd name="adj" fmla="val 42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272" y="1892022"/>
            <a:ext cx="91440" cy="2567464"/>
          </a:xfrm>
          <a:prstGeom prst="roundRect">
            <a:avLst>
              <a:gd name="adj" fmla="val 96624"/>
            </a:avLst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4978837" y="2125147"/>
            <a:ext cx="2927985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Lux: A Den of Decadence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978837" y="2543413"/>
            <a:ext cx="3195876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He opens Lux, a fancy nightclub, which is like his own world – full of music, mystery, and secret desires, where he has fun and enjoys himself</a:t>
            </a:r>
            <a:r>
              <a:rPr lang="en-US" sz="1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  <a:endParaRPr lang="en-US" sz="165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736163" y="4669750"/>
            <a:ext cx="3730704" cy="2567464"/>
          </a:xfrm>
          <a:prstGeom prst="roundRect">
            <a:avLst>
              <a:gd name="adj" fmla="val 4274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3303" y="4669750"/>
            <a:ext cx="91440" cy="2567464"/>
          </a:xfrm>
          <a:prstGeom prst="roundRect">
            <a:avLst>
              <a:gd name="adj" fmla="val 96624"/>
            </a:avLst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1037868" y="4902875"/>
            <a:ext cx="2681288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Complex &amp; Charismatic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37868" y="5321141"/>
            <a:ext cx="3195876" cy="168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is more than just the Devil. He is charming, clever, and complicated, always balancing his past as an angel with his life as a human.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8441" y="862251"/>
            <a:ext cx="7612975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Characters in the Series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41" y="2034064"/>
            <a:ext cx="2998351" cy="18530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8441" y="4132421"/>
            <a:ext cx="272546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Chloe Decker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58441" y="4620220"/>
            <a:ext cx="2998351" cy="2747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19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smart LAPD detective who works with Lucifer and later becomes his main love interest. She often keeps him grounded with her practical thinking.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377" y="2034064"/>
            <a:ext cx="2998470" cy="18530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3377" y="4132421"/>
            <a:ext cx="272546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Mazikeen (Maze)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163377" y="4620220"/>
            <a:ext cx="2998470" cy="2354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19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strong demon and loyal friend to Lucifer. She is his bodyguard and wants to find a soul, which shapes her story.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433" y="2034064"/>
            <a:ext cx="2998470" cy="18530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8433" y="4132421"/>
            <a:ext cx="272546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Amenadiel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68433" y="4620220"/>
            <a:ext cx="2998470" cy="2747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19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Lucifer’s older angel brother. At first, he tries to make Lucifer go back to Hell but later struggles with loyalty and his own duties.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3489" y="2034064"/>
            <a:ext cx="2998470" cy="18530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3489" y="4132421"/>
            <a:ext cx="272546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Dr. Linda Martin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773489" y="4620220"/>
            <a:ext cx="2998470" cy="2747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19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Lucifer’s wise therapist. Even after learning he is really the Devil, she helps him and other celestial beings with advice and guidance</a:t>
            </a:r>
            <a:endParaRPr lang="en-US" sz="19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8138" y="7514391"/>
            <a:ext cx="2276793" cy="614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634" y="543401"/>
            <a:ext cx="10721221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Lucifer’s Personality: Beyond the Devil Stereotype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4" y="1611035"/>
            <a:ext cx="6382464" cy="638246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37978" y="1617107"/>
            <a:ext cx="296347" cy="2963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06026" y="1611035"/>
            <a:ext cx="2245995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Bold &amp; Unapologetic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8206026" y="2082998"/>
            <a:ext cx="5740360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is very confident. He acts with self-assurance and doesn’t apologize for what he wants or does.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37978" y="3116699"/>
            <a:ext cx="296347" cy="296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06026" y="3110627"/>
            <a:ext cx="219587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Identity Struggles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8206026" y="3582591"/>
            <a:ext cx="5740360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Even though he seems brave, he often struggles with who he really is and feels misunderstood by both his family and humans.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37978" y="4616291"/>
            <a:ext cx="296347" cy="2963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06026" y="4610219"/>
            <a:ext cx="280547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Arrogance &amp; Vulnerability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8206026" y="5082183"/>
            <a:ext cx="5740360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is a mix of pride and kindness. He can be arrogant, but he also shows moments of weakness and care for the people he loves.</a:t>
            </a:r>
            <a:endParaRPr lang="en-US" sz="155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3613" y="7572266"/>
            <a:ext cx="1831202" cy="543046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0912" y="1511824"/>
            <a:ext cx="819264" cy="66684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3001584"/>
            <a:ext cx="819264" cy="66684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0912" y="4449649"/>
            <a:ext cx="819264" cy="666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375" y="569119"/>
            <a:ext cx="76263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Dynamic Duo: Lucifer &amp; Chloe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14375" y="1544241"/>
            <a:ext cx="13201650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partnership between Lucifer and Detective Chloe Decker forms the heart of the series, evolving from professional colleagues to a deep, transformative romance.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171" y="2558891"/>
            <a:ext cx="3582353" cy="244947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758" y="2558891"/>
            <a:ext cx="3582353" cy="244947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14375" y="5370076"/>
            <a:ext cx="4264462" cy="2290286"/>
          </a:xfrm>
          <a:prstGeom prst="roundRect">
            <a:avLst>
              <a:gd name="adj" fmla="val 374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39" y="5270540"/>
            <a:ext cx="244912" cy="244912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461" y="7514987"/>
            <a:ext cx="244912" cy="24491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43345" y="5699046"/>
            <a:ext cx="3606522" cy="130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Their partnership starts reluctantly but grows into a strong bond full of respect, support, and romantic feelings.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5182910" y="5370076"/>
            <a:ext cx="4264462" cy="2290286"/>
          </a:xfrm>
          <a:prstGeom prst="roundRect">
            <a:avLst>
              <a:gd name="adj" fmla="val 374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373" y="5270540"/>
            <a:ext cx="244912" cy="24491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996" y="7514987"/>
            <a:ext cx="244912" cy="24491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511879" y="5699046"/>
            <a:ext cx="3606522" cy="1632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Chloe’s practical and fair approach balances Lucifer’s flashy and supernatural personality, making them a great team.</a:t>
            </a:r>
            <a:r>
              <a:rPr lang="uk-UA" sz="16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		</a:t>
            </a:r>
            <a:endParaRPr lang="en-US" sz="1600" dirty="0"/>
          </a:p>
        </p:txBody>
      </p:sp>
      <p:sp>
        <p:nvSpPr>
          <p:cNvPr id="14" name="Shape 6"/>
          <p:cNvSpPr/>
          <p:nvPr/>
        </p:nvSpPr>
        <p:spPr>
          <a:xfrm>
            <a:off x="9651444" y="5370076"/>
            <a:ext cx="4264462" cy="2290286"/>
          </a:xfrm>
          <a:prstGeom prst="roundRect">
            <a:avLst>
              <a:gd name="adj" fmla="val 3743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908" y="5270540"/>
            <a:ext cx="244912" cy="244912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0531" y="7514987"/>
            <a:ext cx="244912" cy="244912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9980414" y="5699046"/>
            <a:ext cx="3606522" cy="1632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Their chemistry drives the story and adds emotion, keeping the audience interested in every scene they share.</a:t>
            </a:r>
            <a:endParaRPr lang="en-US" sz="1600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3607" y="7759898"/>
            <a:ext cx="2276793" cy="391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615" y="704255"/>
            <a:ext cx="6480096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Lucifer’s Signature Humour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256615" y="1645682"/>
            <a:ext cx="3691771" cy="3181945"/>
          </a:xfrm>
          <a:prstGeom prst="roundRect">
            <a:avLst>
              <a:gd name="adj" fmla="val 29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84263" y="1873329"/>
            <a:ext cx="660202" cy="660202"/>
          </a:xfrm>
          <a:prstGeom prst="roundRect">
            <a:avLst>
              <a:gd name="adj" fmla="val 13848921"/>
            </a:avLst>
          </a:prstGeom>
          <a:solidFill>
            <a:srgbClr val="A95B9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665833" y="2054900"/>
            <a:ext cx="297061" cy="2970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84263" y="2753558"/>
            <a:ext cx="244542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Sharp One-Liners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484263" y="3191232"/>
            <a:ext cx="3236476" cy="140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often speaks in clever, funny, or slightly cynical lines that make every scene interesting.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8414" y="1645682"/>
            <a:ext cx="3691771" cy="3181945"/>
          </a:xfrm>
          <a:prstGeom prst="roundRect">
            <a:avLst>
              <a:gd name="adj" fmla="val 290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96061" y="1873329"/>
            <a:ext cx="660202" cy="660202"/>
          </a:xfrm>
          <a:prstGeom prst="roundRect">
            <a:avLst>
              <a:gd name="adj" fmla="val 13848921"/>
            </a:avLst>
          </a:prstGeom>
          <a:solidFill>
            <a:srgbClr val="A95B9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577632" y="2054900"/>
            <a:ext cx="297061" cy="29706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6061" y="2753558"/>
            <a:ext cx="244542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Iconic Catchphrase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396061" y="3191232"/>
            <a:ext cx="3236476" cy="140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His famous question, “What is it you truly desire?”, helps him learn people’s true thoughts and motivations.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6256615" y="5047655"/>
            <a:ext cx="7603569" cy="2477572"/>
          </a:xfrm>
          <a:prstGeom prst="roundRect">
            <a:avLst>
              <a:gd name="adj" fmla="val 373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84263" y="5275302"/>
            <a:ext cx="660202" cy="660202"/>
          </a:xfrm>
          <a:prstGeom prst="roundRect">
            <a:avLst>
              <a:gd name="adj" fmla="val 13848921"/>
            </a:avLst>
          </a:prstGeom>
          <a:solidFill>
            <a:srgbClr val="A95B9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665833" y="5456873"/>
            <a:ext cx="297061" cy="29706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84263" y="6155531"/>
            <a:ext cx="244542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Disarming Charm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6484263" y="6593205"/>
            <a:ext cx="7148274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 uses humor to charm friends and confuse enemies, often sharing important truths in a playful way.</a:t>
            </a:r>
            <a:endParaRPr lang="en-US" sz="17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3474" y="7790666"/>
            <a:ext cx="2276793" cy="43893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6781" y="1720093"/>
            <a:ext cx="1143160" cy="98121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8414" y="1700853"/>
            <a:ext cx="1190791" cy="89547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6615" y="5206103"/>
            <a:ext cx="1143160" cy="857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9280"/>
            <a:ext cx="873275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Examples of Lucifer’s Wit &amp; Sass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87535"/>
            <a:ext cx="7500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Elongated "Detective":</a:t>
            </a:r>
            <a:r>
              <a:rPr lang="en-US" sz="19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Lucifer stretches the word “Detective” when talking to Chloe, which is funny and shows their special relationship.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59004"/>
            <a:ext cx="7500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"Detective Douche":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9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jokingly calls Dan Espinoza “Detective Douche,” which is both funny and shows his playful attitude.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730472"/>
            <a:ext cx="7500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Over-the-Top British Accent: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9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 sometimes uses a British accent, making even normal lines sound dramatic and entertaining.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6001941"/>
            <a:ext cx="7500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Sarcastic Observations: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r>
              <a:rPr lang="en-US" sz="19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often comments sarcastically on human behavior, pointing out their mistakes with a charming smile.</a:t>
            </a:r>
            <a:endParaRPr lang="en-US" sz="1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43018"/>
            <a:ext cx="4799528" cy="47995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607" y="7590695"/>
            <a:ext cx="2276793" cy="638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496" y="832961"/>
            <a:ext cx="7685008" cy="1158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Humour Meets Heart: Lucifer’s Charm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29496" y="2303621"/>
            <a:ext cx="768500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is charming because he mixes real emotions with his flashy humor, making him both funny and easy to relate to.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9496" y="3205043"/>
            <a:ext cx="3738324" cy="2469832"/>
          </a:xfrm>
          <a:prstGeom prst="roundRect">
            <a:avLst>
              <a:gd name="adj" fmla="val 2025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5475" y="3421023"/>
            <a:ext cx="3306366" cy="578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Awkward Kindness with Trixie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45475" y="4124920"/>
            <a:ext cx="3306366" cy="1333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is often funny and awkward with Chloe’s daughter, Trixie, but he clearly cares, showing his softer side.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6180" y="3205043"/>
            <a:ext cx="3738324" cy="2469832"/>
          </a:xfrm>
          <a:prstGeom prst="roundRect">
            <a:avLst>
              <a:gd name="adj" fmla="val 2025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92159" y="3421023"/>
            <a:ext cx="231612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Grand Entrances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92159" y="3835479"/>
            <a:ext cx="3306366" cy="1333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 loves dramatic entrances and big gestures, which make him feel larger-than-life and exciting.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9496" y="5883235"/>
            <a:ext cx="7685008" cy="1513403"/>
          </a:xfrm>
          <a:prstGeom prst="roundRect">
            <a:avLst>
              <a:gd name="adj" fmla="val 3305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475" y="6099215"/>
            <a:ext cx="2928699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Balancing Sass &amp; Emotion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945475" y="6513671"/>
            <a:ext cx="7253049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mixes his sarcasm and wit with moments of real emotion, showing he can feel deeply.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707" y="760690"/>
            <a:ext cx="6593800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Lucifer’s Charisma Works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02707" y="1619607"/>
            <a:ext cx="773858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is always interesting because he is very confident, uses humor in smart ways, and is learning more about himself.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2707" y="2789277"/>
            <a:ext cx="3768923" cy="2410182"/>
          </a:xfrm>
          <a:prstGeom prst="roundRect">
            <a:avLst>
              <a:gd name="adj" fmla="val 455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702707" y="2766417"/>
            <a:ext cx="3768923" cy="91440"/>
          </a:xfrm>
          <a:prstGeom prst="roundRect">
            <a:avLst>
              <a:gd name="adj" fmla="val 92232"/>
            </a:avLst>
          </a:prstGeom>
          <a:solidFill>
            <a:srgbClr val="A95B95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488168"/>
            <a:ext cx="602337" cy="602337"/>
          </a:xfrm>
          <a:prstGeom prst="roundRect">
            <a:avLst>
              <a:gd name="adj" fmla="val 151809"/>
            </a:avLst>
          </a:prstGeom>
          <a:solidFill>
            <a:srgbClr val="A95B95"/>
          </a:solidFill>
          <a:ln/>
        </p:spPr>
      </p:sp>
      <p:sp>
        <p:nvSpPr>
          <p:cNvPr id="8" name="Text 5"/>
          <p:cNvSpPr/>
          <p:nvPr/>
        </p:nvSpPr>
        <p:spPr>
          <a:xfrm>
            <a:off x="2466677" y="2638782"/>
            <a:ext cx="24086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26306" y="3291245"/>
            <a:ext cx="278225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Unapologetic Confidence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26306" y="3690461"/>
            <a:ext cx="332172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is very confident and shows who he really is, even with his flaws, which people like.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672370" y="2789277"/>
            <a:ext cx="3768923" cy="2410182"/>
          </a:xfrm>
          <a:prstGeom prst="roundRect">
            <a:avLst>
              <a:gd name="adj" fmla="val 455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672370" y="2766417"/>
            <a:ext cx="3768923" cy="91440"/>
          </a:xfrm>
          <a:prstGeom prst="roundRect">
            <a:avLst>
              <a:gd name="adj" fmla="val 92232"/>
            </a:avLst>
          </a:prstGeom>
          <a:solidFill>
            <a:srgbClr val="A95B95"/>
          </a:solidFill>
          <a:ln/>
        </p:spPr>
      </p:sp>
      <p:sp>
        <p:nvSpPr>
          <p:cNvPr id="13" name="Shape 10"/>
          <p:cNvSpPr/>
          <p:nvPr/>
        </p:nvSpPr>
        <p:spPr>
          <a:xfrm>
            <a:off x="6255603" y="2488168"/>
            <a:ext cx="602337" cy="602337"/>
          </a:xfrm>
          <a:prstGeom prst="roundRect">
            <a:avLst>
              <a:gd name="adj" fmla="val 151809"/>
            </a:avLst>
          </a:prstGeom>
          <a:solidFill>
            <a:srgbClr val="A95B95"/>
          </a:solidFill>
          <a:ln/>
        </p:spPr>
      </p:sp>
      <p:sp>
        <p:nvSpPr>
          <p:cNvPr id="14" name="Text 11"/>
          <p:cNvSpPr/>
          <p:nvPr/>
        </p:nvSpPr>
        <p:spPr>
          <a:xfrm>
            <a:off x="6436340" y="2638782"/>
            <a:ext cx="24086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895969" y="3291245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Humour as a Bridge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95969" y="3690461"/>
            <a:ext cx="332172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 uses jokes and playful sarcasm to connect with others and make friends.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2707" y="5701308"/>
            <a:ext cx="7738586" cy="1767483"/>
          </a:xfrm>
          <a:prstGeom prst="roundRect">
            <a:avLst>
              <a:gd name="adj" fmla="val 6208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702707" y="5678448"/>
            <a:ext cx="7738586" cy="91440"/>
          </a:xfrm>
          <a:prstGeom prst="roundRect">
            <a:avLst>
              <a:gd name="adj" fmla="val 92232"/>
            </a:avLst>
          </a:prstGeom>
          <a:solidFill>
            <a:srgbClr val="A95B95"/>
          </a:solidFill>
          <a:ln/>
        </p:spPr>
      </p:sp>
      <p:sp>
        <p:nvSpPr>
          <p:cNvPr id="19" name="Shape 16"/>
          <p:cNvSpPr/>
          <p:nvPr/>
        </p:nvSpPr>
        <p:spPr>
          <a:xfrm>
            <a:off x="4270831" y="5400199"/>
            <a:ext cx="602337" cy="602337"/>
          </a:xfrm>
          <a:prstGeom prst="roundRect">
            <a:avLst>
              <a:gd name="adj" fmla="val 151809"/>
            </a:avLst>
          </a:prstGeom>
          <a:solidFill>
            <a:srgbClr val="A95B95"/>
          </a:solidFill>
          <a:ln/>
        </p:spPr>
      </p:sp>
      <p:sp>
        <p:nvSpPr>
          <p:cNvPr id="20" name="Text 17"/>
          <p:cNvSpPr/>
          <p:nvPr/>
        </p:nvSpPr>
        <p:spPr>
          <a:xfrm>
            <a:off x="4451568" y="5550813"/>
            <a:ext cx="24086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926306" y="6203275"/>
            <a:ext cx="296263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Complex Character Growth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926306" y="6602492"/>
            <a:ext cx="7291388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 smtClean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Lucifer learns about himself and grows over time, showing that even the Devil can change and become better.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827</Words>
  <Application>Microsoft Office PowerPoint</Application>
  <PresentationFormat>Довільний</PresentationFormat>
  <Paragraphs>74</Paragraphs>
  <Slides>10</Slides>
  <Notes>10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5" baseType="lpstr">
      <vt:lpstr>Mukta Light</vt:lpstr>
      <vt:lpstr>Prompt Medium</vt:lpstr>
      <vt:lpstr>Arial</vt:lpstr>
      <vt:lpstr>Calibri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/>
  <cp:lastModifiedBy>admin</cp:lastModifiedBy>
  <cp:revision>5</cp:revision>
  <dcterms:created xsi:type="dcterms:W3CDTF">2025-12-02T16:49:38Z</dcterms:created>
  <dcterms:modified xsi:type="dcterms:W3CDTF">2025-12-02T17:38:23Z</dcterms:modified>
</cp:coreProperties>
</file>